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sldIdLst>
    <p:sldId id="256" r:id="rId2"/>
    <p:sldId id="257" r:id="rId3"/>
    <p:sldId id="265" r:id="rId4"/>
    <p:sldId id="268" r:id="rId5"/>
    <p:sldId id="269" r:id="rId6"/>
    <p:sldId id="264" r:id="rId7"/>
    <p:sldId id="262" r:id="rId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3030" autoAdjust="0"/>
    <p:restoredTop sz="82383" autoAdjust="0"/>
  </p:normalViewPr>
  <p:slideViewPr>
    <p:cSldViewPr>
      <p:cViewPr>
        <p:scale>
          <a:sx n="50" d="100"/>
          <a:sy n="50" d="100"/>
        </p:scale>
        <p:origin x="-1836" y="-12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EEA4D29-CD0F-4994-A692-4B29EEF33E9E}" type="datetimeFigureOut">
              <a:rPr lang="en-US" smtClean="0"/>
              <a:pPr/>
              <a:t>3/23/2010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3D4ABF5-7BA4-4D8B-A11F-872951A16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4ABF5-7BA4-4D8B-A11F-872951A1624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4ABF5-7BA4-4D8B-A11F-872951A1624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4ABF5-7BA4-4D8B-A11F-872951A1624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4ABF5-7BA4-4D8B-A11F-872951A1624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4ABF5-7BA4-4D8B-A11F-872951A1624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4ABF5-7BA4-4D8B-A11F-872951A1624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4ABF5-7BA4-4D8B-A11F-872951A1624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6121E-CB70-4AEB-BAEC-3A093060E41C}" type="datetimeFigureOut">
              <a:rPr lang="en-US" smtClean="0"/>
              <a:pPr/>
              <a:t>3/23/2010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84B41DE-06EB-4CF4-9C22-5FEE5ED65A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6121E-CB70-4AEB-BAEC-3A093060E41C}" type="datetimeFigureOut">
              <a:rPr lang="en-US" smtClean="0"/>
              <a:pPr/>
              <a:t>3/23/2010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B41DE-06EB-4CF4-9C22-5FEE5ED65A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6121E-CB70-4AEB-BAEC-3A093060E41C}" type="datetimeFigureOut">
              <a:rPr lang="en-US" smtClean="0"/>
              <a:pPr/>
              <a:t>3/23/2010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B41DE-06EB-4CF4-9C22-5FEE5ED65A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6121E-CB70-4AEB-BAEC-3A093060E41C}" type="datetimeFigureOut">
              <a:rPr lang="en-US" smtClean="0"/>
              <a:pPr/>
              <a:t>3/23/2010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84B41DE-06EB-4CF4-9C22-5FEE5ED65A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6121E-CB70-4AEB-BAEC-3A093060E41C}" type="datetimeFigureOut">
              <a:rPr lang="en-US" smtClean="0"/>
              <a:pPr/>
              <a:t>3/23/2010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B41DE-06EB-4CF4-9C22-5FEE5ED65A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6121E-CB70-4AEB-BAEC-3A093060E41C}" type="datetimeFigureOut">
              <a:rPr lang="en-US" smtClean="0"/>
              <a:pPr/>
              <a:t>3/23/2010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B41DE-06EB-4CF4-9C22-5FEE5ED65A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6121E-CB70-4AEB-BAEC-3A093060E41C}" type="datetimeFigureOut">
              <a:rPr lang="en-US" smtClean="0"/>
              <a:pPr/>
              <a:t>3/23/2010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84B41DE-06EB-4CF4-9C22-5FEE5ED65A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6121E-CB70-4AEB-BAEC-3A093060E41C}" type="datetimeFigureOut">
              <a:rPr lang="en-US" smtClean="0"/>
              <a:pPr/>
              <a:t>3/23/2010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B41DE-06EB-4CF4-9C22-5FEE5ED65A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6121E-CB70-4AEB-BAEC-3A093060E41C}" type="datetimeFigureOut">
              <a:rPr lang="en-US" smtClean="0"/>
              <a:pPr/>
              <a:t>3/23/2010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B41DE-06EB-4CF4-9C22-5FEE5ED65A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6121E-CB70-4AEB-BAEC-3A093060E41C}" type="datetimeFigureOut">
              <a:rPr lang="en-US" smtClean="0"/>
              <a:pPr/>
              <a:t>3/23/2010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B41DE-06EB-4CF4-9C22-5FEE5ED65A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6121E-CB70-4AEB-BAEC-3A093060E41C}" type="datetimeFigureOut">
              <a:rPr lang="en-US" smtClean="0"/>
              <a:pPr/>
              <a:t>3/23/2010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B41DE-06EB-4CF4-9C22-5FEE5ED65A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3E6121E-CB70-4AEB-BAEC-3A093060E41C}" type="datetimeFigureOut">
              <a:rPr lang="en-US" smtClean="0"/>
              <a:pPr/>
              <a:t>3/23/2010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84B41DE-06EB-4CF4-9C22-5FEE5ED65A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httpwatch.com/" TargetMode="External"/><Relationship Id="rId3" Type="http://schemas.openxmlformats.org/officeDocument/2006/relationships/hyperlink" Target="http://developer.yahoo.com/yslow/" TargetMode="External"/><Relationship Id="rId7" Type="http://schemas.openxmlformats.org/officeDocument/2006/relationships/hyperlink" Target="http://www.webpagetes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ourceforge.net/apps/mediawiki/pagetest/index.php?title=Main_Page" TargetMode="External"/><Relationship Id="rId11" Type="http://schemas.openxmlformats.org/officeDocument/2006/relationships/image" Target="../media/image3.emf"/><Relationship Id="rId5" Type="http://schemas.openxmlformats.org/officeDocument/2006/relationships/hyperlink" Target="http://getfirebug.com/releases/extensions.html" TargetMode="External"/><Relationship Id="rId10" Type="http://schemas.openxmlformats.org/officeDocument/2006/relationships/hyperlink" Target="http://www.microsoft.com/downloads/details.aspx?FamilyID=119f3477-dced-41e3-a0e7-d8b5cae893a3&amp;displaylang=en" TargetMode="External"/><Relationship Id="rId4" Type="http://schemas.openxmlformats.org/officeDocument/2006/relationships/hyperlink" Target="http://code.google.com/speed/page-speed/" TargetMode="External"/><Relationship Id="rId9" Type="http://schemas.openxmlformats.org/officeDocument/2006/relationships/hyperlink" Target="http://msfast.myspace.com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howslow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twitter.com/showslow" TargetMode="External"/><Relationship Id="rId3" Type="http://schemas.openxmlformats.org/officeDocument/2006/relationships/hyperlink" Target="http://www.showslow.org/" TargetMode="External"/><Relationship Id="rId7" Type="http://schemas.openxmlformats.org/officeDocument/2006/relationships/hyperlink" Target="mailto:sergey.chernyshev@gmail.c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ergeychernyshev.com/blog/category/showslow/" TargetMode="External"/><Relationship Id="rId11" Type="http://schemas.openxmlformats.org/officeDocument/2006/relationships/image" Target="../media/image3.emf"/><Relationship Id="rId5" Type="http://schemas.openxmlformats.org/officeDocument/2006/relationships/hyperlink" Target="http://groups.google.com/group/showslow" TargetMode="External"/><Relationship Id="rId10" Type="http://schemas.openxmlformats.org/officeDocument/2006/relationships/hyperlink" Target="http://speakerrate.com/talks/2830" TargetMode="External"/><Relationship Id="rId4" Type="http://schemas.openxmlformats.org/officeDocument/2006/relationships/hyperlink" Target="http://www.showslow.com/" TargetMode="External"/><Relationship Id="rId9" Type="http://schemas.openxmlformats.org/officeDocument/2006/relationships/hyperlink" Target="http://twitter.com/sergeych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876800"/>
            <a:ext cx="8458200" cy="1222375"/>
          </a:xfrm>
        </p:spPr>
        <p:txBody>
          <a:bodyPr/>
          <a:lstStyle/>
          <a:p>
            <a:pPr algn="ctr"/>
            <a:r>
              <a:rPr lang="en-US" b="1" dirty="0" smtClean="0"/>
              <a:t>Keeping Track of Your Performance Using Show Slow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28600"/>
            <a:ext cx="4267200" cy="1219200"/>
          </a:xfrm>
        </p:spPr>
        <p:txBody>
          <a:bodyPr anchor="t">
            <a:normAutofit fontScale="92500" lnSpcReduction="10000"/>
          </a:bodyPr>
          <a:lstStyle/>
          <a:p>
            <a:r>
              <a:rPr lang="en-US" dirty="0" smtClean="0"/>
              <a:t>New York</a:t>
            </a:r>
          </a:p>
          <a:p>
            <a:r>
              <a:rPr lang="en-US" dirty="0" smtClean="0"/>
              <a:t>W</a:t>
            </a:r>
            <a:r>
              <a:rPr lang="en-US" dirty="0" smtClean="0"/>
              <a:t>eb Performance Meetup</a:t>
            </a:r>
            <a:endParaRPr lang="en-US" dirty="0" smtClean="0"/>
          </a:p>
          <a:p>
            <a:r>
              <a:rPr lang="en-US" dirty="0" smtClean="0"/>
              <a:t>March </a:t>
            </a:r>
            <a:r>
              <a:rPr lang="en-US" dirty="0" smtClean="0"/>
              <a:t>23</a:t>
            </a:r>
            <a:r>
              <a:rPr lang="en-US" baseline="30000" dirty="0" smtClean="0"/>
              <a:t>th</a:t>
            </a:r>
            <a:r>
              <a:rPr lang="en-US" dirty="0" smtClean="0"/>
              <a:t>, 2010</a:t>
            </a:r>
          </a:p>
        </p:txBody>
      </p:sp>
      <p:pic>
        <p:nvPicPr>
          <p:cNvPr id="8" name="Picture 7" descr="showslow.e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400" y="-1828800"/>
            <a:ext cx="6780672" cy="6790727"/>
          </a:xfrm>
          <a:prstGeom prst="rect">
            <a:avLst/>
          </a:prstGeo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381000" y="4343400"/>
            <a:ext cx="4114800" cy="6096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r>
              <a:rPr lang="en-US" sz="2400" dirty="0" smtClean="0"/>
              <a:t>Sergey Chernyshev, truTV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monitoring?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400" dirty="0" smtClean="0"/>
              <a:t>Need to see current status</a:t>
            </a:r>
          </a:p>
          <a:p>
            <a:r>
              <a:rPr lang="en-US" sz="3400" dirty="0" smtClean="0"/>
              <a:t>Keep developers in check</a:t>
            </a:r>
          </a:p>
          <a:p>
            <a:r>
              <a:rPr lang="en-US" sz="3400" dirty="0" smtClean="0"/>
              <a:t>Historical data</a:t>
            </a:r>
          </a:p>
          <a:p>
            <a:r>
              <a:rPr lang="en-US" sz="3400" dirty="0" smtClean="0"/>
              <a:t>Debugging: trends and causes</a:t>
            </a:r>
          </a:p>
          <a:p>
            <a:r>
              <a:rPr lang="en-US" sz="3400" dirty="0" smtClean="0"/>
              <a:t>Get funding for performance project</a:t>
            </a:r>
          </a:p>
          <a:p>
            <a:endParaRPr lang="en-US" sz="3400" dirty="0" smtClean="0"/>
          </a:p>
          <a:p>
            <a:endParaRPr lang="en-US" sz="3400" dirty="0" smtClean="0"/>
          </a:p>
          <a:p>
            <a:pPr>
              <a:buNone/>
            </a:pPr>
            <a:endParaRPr lang="en-US" sz="3400" dirty="0"/>
          </a:p>
        </p:txBody>
      </p:sp>
      <p:pic>
        <p:nvPicPr>
          <p:cNvPr id="4" name="Picture 3" descr="showslow.e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5800" y="228600"/>
            <a:ext cx="609600" cy="6105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tools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99038"/>
          </a:xfrm>
        </p:spPr>
        <p:txBody>
          <a:bodyPr anchor="t">
            <a:normAutofit lnSpcReduction="10000"/>
          </a:bodyPr>
          <a:lstStyle/>
          <a:p>
            <a:r>
              <a:rPr lang="en-US" sz="3400" dirty="0" smtClean="0"/>
              <a:t>Measuring vs. Ranking</a:t>
            </a:r>
          </a:p>
          <a:p>
            <a:r>
              <a:rPr lang="en-US" sz="3400" dirty="0" smtClean="0"/>
              <a:t>Debugging </a:t>
            </a:r>
            <a:r>
              <a:rPr lang="en-US" sz="3400" dirty="0" smtClean="0"/>
              <a:t>info vs. Metrics</a:t>
            </a:r>
          </a:p>
          <a:p>
            <a:r>
              <a:rPr lang="en-US" sz="3400" dirty="0" smtClean="0"/>
              <a:t>Manual vs. Automated</a:t>
            </a:r>
          </a:p>
          <a:p>
            <a:endParaRPr lang="en-US" sz="3400" dirty="0" smtClean="0"/>
          </a:p>
          <a:p>
            <a:r>
              <a:rPr lang="en-US" sz="3400" dirty="0" smtClean="0">
                <a:hlinkClick r:id="rId3"/>
              </a:rPr>
              <a:t>YSlow</a:t>
            </a:r>
            <a:r>
              <a:rPr lang="en-US" sz="3400" dirty="0" smtClean="0"/>
              <a:t>, </a:t>
            </a:r>
            <a:r>
              <a:rPr lang="en-US" sz="3400" dirty="0" smtClean="0">
                <a:hlinkClick r:id="rId4"/>
              </a:rPr>
              <a:t>PageSpeed</a:t>
            </a:r>
            <a:r>
              <a:rPr lang="en-US" sz="3400" dirty="0" smtClean="0"/>
              <a:t>, </a:t>
            </a:r>
            <a:r>
              <a:rPr lang="en-US" sz="3400" dirty="0" smtClean="0">
                <a:hlinkClick r:id="rId5"/>
              </a:rPr>
              <a:t>NetExport</a:t>
            </a:r>
            <a:endParaRPr lang="en-US" sz="3400" dirty="0" smtClean="0"/>
          </a:p>
          <a:p>
            <a:r>
              <a:rPr lang="en-US" sz="3400" dirty="0" smtClean="0">
                <a:hlinkClick r:id="rId6"/>
              </a:rPr>
              <a:t>AOL Pagetest</a:t>
            </a:r>
            <a:r>
              <a:rPr lang="en-US" sz="3400" dirty="0" smtClean="0"/>
              <a:t> (</a:t>
            </a:r>
            <a:r>
              <a:rPr lang="en-US" sz="3400" dirty="0" smtClean="0">
                <a:hlinkClick r:id="rId7"/>
              </a:rPr>
              <a:t>WebPageTest.org</a:t>
            </a:r>
            <a:r>
              <a:rPr lang="en-US" sz="3400" dirty="0" smtClean="0"/>
              <a:t>), </a:t>
            </a:r>
            <a:r>
              <a:rPr lang="en-US" sz="3400" dirty="0" smtClean="0">
                <a:hlinkClick r:id="rId8"/>
              </a:rPr>
              <a:t>HTTPWatch</a:t>
            </a:r>
            <a:r>
              <a:rPr lang="en-US" sz="3400" dirty="0" smtClean="0"/>
              <a:t>, </a:t>
            </a:r>
            <a:r>
              <a:rPr lang="en-US" sz="3400" dirty="0" smtClean="0">
                <a:hlinkClick r:id="rId9"/>
              </a:rPr>
              <a:t>MySpace’s Perf Tracker</a:t>
            </a:r>
            <a:r>
              <a:rPr lang="en-US" sz="3400" dirty="0" smtClean="0"/>
              <a:t>, </a:t>
            </a:r>
            <a:r>
              <a:rPr lang="en-US" sz="3400" dirty="0" smtClean="0">
                <a:hlinkClick r:id="rId10"/>
              </a:rPr>
              <a:t>Microsoft VRTA</a:t>
            </a:r>
            <a:endParaRPr lang="en-US" sz="3400" dirty="0" smtClean="0"/>
          </a:p>
          <a:p>
            <a:r>
              <a:rPr lang="en-US" sz="3400" dirty="0" smtClean="0"/>
              <a:t>Omniture, Google Analytics and etc.</a:t>
            </a:r>
            <a:endParaRPr lang="en-US" sz="3400" dirty="0" smtClean="0"/>
          </a:p>
        </p:txBody>
      </p:sp>
      <p:pic>
        <p:nvPicPr>
          <p:cNvPr id="4" name="Picture 3" descr="showslow.emf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305800" y="228600"/>
            <a:ext cx="609600" cy="6105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it works</a:t>
            </a:r>
            <a:endParaRPr lang="en-US" dirty="0" smtClean="0"/>
          </a:p>
        </p:txBody>
      </p:sp>
      <p:pic>
        <p:nvPicPr>
          <p:cNvPr id="4" name="Picture 3" descr="showslow.e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5800" y="228600"/>
            <a:ext cx="609600" cy="610504"/>
          </a:xfrm>
          <a:prstGeom prst="rect">
            <a:avLst/>
          </a:prstGeom>
        </p:spPr>
      </p:pic>
      <p:pic>
        <p:nvPicPr>
          <p:cNvPr id="1026" name="Picture 2" descr="C:\Documents and Settings\schernyshev\Local Settings\Temporary Internet Files\Content.IE5\BKLS2HUH\MCj0424790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7436" y="1752600"/>
            <a:ext cx="1556314" cy="1619955"/>
          </a:xfrm>
          <a:prstGeom prst="rect">
            <a:avLst/>
          </a:prstGeom>
          <a:noFill/>
        </p:spPr>
      </p:pic>
      <p:pic>
        <p:nvPicPr>
          <p:cNvPr id="1029" name="Picture 5" descr="C:\Documents and Settings\schernyshev\Local Settings\Temporary Internet Files\Content.IE5\Q3K9MLDW\MCj0424782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71793" y="1752601"/>
            <a:ext cx="1709632" cy="1680704"/>
          </a:xfrm>
          <a:prstGeom prst="rect">
            <a:avLst/>
          </a:prstGeom>
          <a:noFill/>
        </p:spPr>
      </p:pic>
      <p:pic>
        <p:nvPicPr>
          <p:cNvPr id="1030" name="Picture 6" descr="C:\Documents and Settings\schernyshev\Local Settings\Temporary Internet Files\Content.IE5\BKLS2HUH\MCj04348450000[1]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33600" y="4876800"/>
            <a:ext cx="1562100" cy="1562100"/>
          </a:xfrm>
          <a:prstGeom prst="rect">
            <a:avLst/>
          </a:prstGeom>
          <a:noFill/>
        </p:spPr>
      </p:pic>
      <p:cxnSp>
        <p:nvCxnSpPr>
          <p:cNvPr id="11" name="Straight Arrow Connector 10"/>
          <p:cNvCxnSpPr>
            <a:stCxn id="1029" idx="3"/>
            <a:endCxn id="1026" idx="1"/>
          </p:cNvCxnSpPr>
          <p:nvPr/>
        </p:nvCxnSpPr>
        <p:spPr>
          <a:xfrm flipV="1">
            <a:off x="3781425" y="2562578"/>
            <a:ext cx="3076011" cy="30375"/>
          </a:xfrm>
          <a:prstGeom prst="straightConnector1">
            <a:avLst/>
          </a:prstGeom>
          <a:ln w="76200">
            <a:headEnd type="triangl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030" idx="0"/>
            <a:endCxn id="1029" idx="2"/>
          </p:cNvCxnSpPr>
          <p:nvPr/>
        </p:nvCxnSpPr>
        <p:spPr>
          <a:xfrm rot="5400000" flipH="1" flipV="1">
            <a:off x="2198882" y="4149074"/>
            <a:ext cx="1443495" cy="11959"/>
          </a:xfrm>
          <a:prstGeom prst="straightConnector1">
            <a:avLst/>
          </a:prstGeom>
          <a:ln w="76200">
            <a:headEnd type="triangl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0" y="1600200"/>
            <a:ext cx="2362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/>
              <a:t>Computer</a:t>
            </a:r>
          </a:p>
          <a:p>
            <a:pPr algn="r"/>
            <a:r>
              <a:rPr lang="en-US" b="1" dirty="0" smtClean="0"/>
              <a:t>with Firefox and YSlow, PageSpeed</a:t>
            </a:r>
            <a:endParaRPr lang="en-US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5155208" y="1676400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 smtClean="0"/>
              <a:t>Web site</a:t>
            </a:r>
          </a:p>
          <a:p>
            <a:pPr algn="r"/>
            <a:r>
              <a:rPr lang="en-US" b="1" dirty="0" smtClean="0"/>
              <a:t>Being tested</a:t>
            </a:r>
          </a:p>
        </p:txBody>
      </p:sp>
      <p:pic>
        <p:nvPicPr>
          <p:cNvPr id="27" name="Picture 26" descr="showslow.e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5600" y="5791200"/>
            <a:ext cx="609600" cy="610504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837456" y="5334000"/>
            <a:ext cx="1338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 smtClean="0"/>
              <a:t>ShowSlow</a:t>
            </a:r>
            <a:br>
              <a:rPr lang="en-US" b="1" dirty="0" smtClean="0"/>
            </a:br>
            <a:r>
              <a:rPr lang="en-US" b="1" dirty="0" smtClean="0"/>
              <a:t>instance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3810000" y="26670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Test data collected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752600" y="358140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Data sent to beacons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With </a:t>
            </a:r>
            <a:r>
              <a:rPr lang="en-US" dirty="0" smtClean="0"/>
              <a:t>custom metrics</a:t>
            </a:r>
            <a:endParaRPr lang="en-US" dirty="0" smtClean="0"/>
          </a:p>
        </p:txBody>
      </p:sp>
      <p:pic>
        <p:nvPicPr>
          <p:cNvPr id="4" name="Picture 3" descr="showslow.e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5800" y="228600"/>
            <a:ext cx="609600" cy="610504"/>
          </a:xfrm>
          <a:prstGeom prst="rect">
            <a:avLst/>
          </a:prstGeom>
        </p:spPr>
      </p:pic>
      <p:pic>
        <p:nvPicPr>
          <p:cNvPr id="1026" name="Picture 2" descr="C:\Documents and Settings\schernyshev\Local Settings\Temporary Internet Files\Content.IE5\BKLS2HUH\MCj0424790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7436" y="1752600"/>
            <a:ext cx="1556314" cy="1619955"/>
          </a:xfrm>
          <a:prstGeom prst="rect">
            <a:avLst/>
          </a:prstGeom>
          <a:noFill/>
        </p:spPr>
      </p:pic>
      <p:pic>
        <p:nvPicPr>
          <p:cNvPr id="1029" name="Picture 5" descr="C:\Documents and Settings\schernyshev\Local Settings\Temporary Internet Files\Content.IE5\Q3K9MLDW\MCj0424782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71793" y="1752601"/>
            <a:ext cx="1709632" cy="1680704"/>
          </a:xfrm>
          <a:prstGeom prst="rect">
            <a:avLst/>
          </a:prstGeom>
          <a:noFill/>
        </p:spPr>
      </p:pic>
      <p:pic>
        <p:nvPicPr>
          <p:cNvPr id="1030" name="Picture 6" descr="C:\Documents and Settings\schernyshev\Local Settings\Temporary Internet Files\Content.IE5\BKLS2HUH\MCj04348450000[1]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33600" y="4876800"/>
            <a:ext cx="1562100" cy="1562100"/>
          </a:xfrm>
          <a:prstGeom prst="rect">
            <a:avLst/>
          </a:prstGeom>
          <a:noFill/>
        </p:spPr>
      </p:pic>
      <p:cxnSp>
        <p:nvCxnSpPr>
          <p:cNvPr id="11" name="Straight Arrow Connector 10"/>
          <p:cNvCxnSpPr>
            <a:stCxn id="1029" idx="3"/>
            <a:endCxn id="1026" idx="1"/>
          </p:cNvCxnSpPr>
          <p:nvPr/>
        </p:nvCxnSpPr>
        <p:spPr>
          <a:xfrm flipV="1">
            <a:off x="3781425" y="2562578"/>
            <a:ext cx="3076011" cy="30375"/>
          </a:xfrm>
          <a:prstGeom prst="straightConnector1">
            <a:avLst/>
          </a:prstGeom>
          <a:ln w="76200">
            <a:headEnd type="triangl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030" idx="0"/>
            <a:endCxn id="1029" idx="2"/>
          </p:cNvCxnSpPr>
          <p:nvPr/>
        </p:nvCxnSpPr>
        <p:spPr>
          <a:xfrm rot="5400000" flipH="1" flipV="1">
            <a:off x="2198882" y="4149074"/>
            <a:ext cx="1443495" cy="11959"/>
          </a:xfrm>
          <a:prstGeom prst="straightConnector1">
            <a:avLst/>
          </a:prstGeom>
          <a:ln w="76200">
            <a:headEnd type="triangl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0" y="1600200"/>
            <a:ext cx="2362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/>
              <a:t>Computer</a:t>
            </a:r>
          </a:p>
          <a:p>
            <a:pPr algn="r"/>
            <a:r>
              <a:rPr lang="en-US" b="1" dirty="0" smtClean="0"/>
              <a:t>with Firefox and YSlow, PageSpeed</a:t>
            </a:r>
            <a:endParaRPr lang="en-US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5155208" y="1676400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 smtClean="0"/>
              <a:t>Web site</a:t>
            </a:r>
          </a:p>
          <a:p>
            <a:pPr algn="r"/>
            <a:r>
              <a:rPr lang="en-US" b="1" dirty="0" smtClean="0"/>
              <a:t>Being tested</a:t>
            </a:r>
          </a:p>
        </p:txBody>
      </p:sp>
      <p:pic>
        <p:nvPicPr>
          <p:cNvPr id="27" name="Picture 26" descr="showslow.e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5600" y="5791200"/>
            <a:ext cx="609600" cy="610504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837456" y="5334000"/>
            <a:ext cx="1338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 smtClean="0"/>
              <a:t>ShowSlow</a:t>
            </a:r>
            <a:br>
              <a:rPr lang="en-US" b="1" dirty="0" smtClean="0"/>
            </a:br>
            <a:r>
              <a:rPr lang="en-US" b="1" dirty="0" smtClean="0"/>
              <a:t>instance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3810000" y="26670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Test data collected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752600" y="358140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Data sent to beacons</a:t>
            </a:r>
            <a:endParaRPr lang="en-US" dirty="0"/>
          </a:p>
        </p:txBody>
      </p:sp>
      <p:pic>
        <p:nvPicPr>
          <p:cNvPr id="1033" name="Picture 9" descr="C:\Documents and Settings\schernyshev\Local Settings\Temporary Internet Files\Content.IE5\BKLS2HUH\MCj04348450000[1]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81800" y="4800600"/>
            <a:ext cx="1714500" cy="1714500"/>
          </a:xfrm>
          <a:prstGeom prst="rect">
            <a:avLst/>
          </a:prstGeom>
          <a:noFill/>
        </p:spPr>
      </p:pic>
      <p:sp>
        <p:nvSpPr>
          <p:cNvPr id="34" name="TextBox 33"/>
          <p:cNvSpPr txBox="1"/>
          <p:nvPr/>
        </p:nvSpPr>
        <p:spPr>
          <a:xfrm>
            <a:off x="4876800" y="4572000"/>
            <a:ext cx="205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/>
              <a:t>Server collecting custom measurements</a:t>
            </a:r>
          </a:p>
        </p:txBody>
      </p:sp>
      <p:cxnSp>
        <p:nvCxnSpPr>
          <p:cNvPr id="35" name="Straight Arrow Connector 34"/>
          <p:cNvCxnSpPr>
            <a:stCxn id="1033" idx="0"/>
            <a:endCxn id="1026" idx="2"/>
          </p:cNvCxnSpPr>
          <p:nvPr/>
        </p:nvCxnSpPr>
        <p:spPr>
          <a:xfrm rot="16200000" flipV="1">
            <a:off x="6923300" y="4084849"/>
            <a:ext cx="1428045" cy="3457"/>
          </a:xfrm>
          <a:prstGeom prst="straightConnector1">
            <a:avLst/>
          </a:prstGeom>
          <a:ln w="76200">
            <a:headEnd type="triangl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030" idx="3"/>
            <a:endCxn id="1033" idx="1"/>
          </p:cNvCxnSpPr>
          <p:nvPr/>
        </p:nvCxnSpPr>
        <p:spPr>
          <a:xfrm>
            <a:off x="3695700" y="5657850"/>
            <a:ext cx="3086100" cy="1588"/>
          </a:xfrm>
          <a:prstGeom prst="straightConnector1">
            <a:avLst/>
          </a:prstGeom>
          <a:ln w="76200">
            <a:headEnd type="triangl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886200" y="57150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Data sent to beacons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DEMO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en-US" sz="3400" dirty="0" smtClean="0">
                <a:hlinkClick r:id="rId3"/>
              </a:rPr>
              <a:t>http://www.showslow.com</a:t>
            </a:r>
            <a:endParaRPr lang="en-US" sz="3400" dirty="0" smtClean="0"/>
          </a:p>
          <a:p>
            <a:pPr>
              <a:buNone/>
            </a:pPr>
            <a:endParaRPr lang="en-US" sz="3400" dirty="0" smtClean="0"/>
          </a:p>
        </p:txBody>
      </p:sp>
      <p:pic>
        <p:nvPicPr>
          <p:cNvPr id="4" name="Picture 3" descr="showslow.em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05800" y="228600"/>
            <a:ext cx="609600" cy="6105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Feedback /questions /Getting involved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sz="3400" dirty="0" smtClean="0">
                <a:hlinkClick r:id="rId3"/>
              </a:rPr>
              <a:t>http://www.showslow.org</a:t>
            </a:r>
            <a:r>
              <a:rPr lang="en-US" sz="3400" dirty="0" smtClean="0"/>
              <a:t> – open source project</a:t>
            </a:r>
          </a:p>
          <a:p>
            <a:r>
              <a:rPr lang="en-US" sz="3400" dirty="0" smtClean="0">
                <a:hlinkClick r:id="rId4"/>
              </a:rPr>
              <a:t>http://www.showslow.com</a:t>
            </a:r>
            <a:r>
              <a:rPr lang="en-US" sz="3400" dirty="0" smtClean="0"/>
              <a:t> – demo instance</a:t>
            </a:r>
          </a:p>
          <a:p>
            <a:r>
              <a:rPr lang="en-US" sz="3400" dirty="0" smtClean="0">
                <a:hlinkClick r:id="rId5"/>
              </a:rPr>
              <a:t>ShowSlow Google Group</a:t>
            </a:r>
            <a:endParaRPr lang="en-US" sz="3400" dirty="0" smtClean="0"/>
          </a:p>
          <a:p>
            <a:r>
              <a:rPr lang="en-US" sz="3400" dirty="0" smtClean="0">
                <a:hlinkClick r:id="rId6"/>
              </a:rPr>
              <a:t>ShowSlow category in my blog</a:t>
            </a:r>
            <a:endParaRPr lang="en-US" sz="3400" dirty="0" smtClean="0"/>
          </a:p>
          <a:p>
            <a:endParaRPr lang="en-US" sz="3400" dirty="0" smtClean="0"/>
          </a:p>
          <a:p>
            <a:r>
              <a:rPr lang="en-US" sz="3400" dirty="0" smtClean="0"/>
              <a:t>My email: </a:t>
            </a:r>
            <a:r>
              <a:rPr lang="en-US" sz="3400" dirty="0" smtClean="0">
                <a:hlinkClick r:id="rId7"/>
              </a:rPr>
              <a:t>sergey.chernyshev@gmail.com</a:t>
            </a:r>
            <a:endParaRPr lang="en-US" sz="3400" dirty="0" smtClean="0"/>
          </a:p>
          <a:p>
            <a:r>
              <a:rPr lang="en-US" sz="3400" dirty="0" smtClean="0"/>
              <a:t>Twitter: </a:t>
            </a:r>
            <a:r>
              <a:rPr lang="en-US" sz="3400" dirty="0" smtClean="0">
                <a:hlinkClick r:id="rId8"/>
              </a:rPr>
              <a:t>@showslow</a:t>
            </a:r>
            <a:r>
              <a:rPr lang="en-US" sz="3400" dirty="0" smtClean="0"/>
              <a:t> &amp; </a:t>
            </a:r>
            <a:r>
              <a:rPr lang="en-US" sz="3400" dirty="0" smtClean="0">
                <a:hlinkClick r:id="rId9"/>
              </a:rPr>
              <a:t>@sergeyche</a:t>
            </a:r>
            <a:endParaRPr lang="en-US" sz="3400" dirty="0" smtClean="0"/>
          </a:p>
          <a:p>
            <a:endParaRPr lang="en-US" sz="3400" dirty="0" smtClean="0"/>
          </a:p>
          <a:p>
            <a:r>
              <a:rPr lang="en-US" sz="3400" dirty="0" smtClean="0"/>
              <a:t>Rate my talk: </a:t>
            </a:r>
            <a:r>
              <a:rPr lang="en-US" sz="3600" dirty="0" smtClean="0">
                <a:hlinkClick r:id="rId10"/>
              </a:rPr>
              <a:t>http://speakerrate.com/talks/2830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400" dirty="0"/>
          </a:p>
        </p:txBody>
      </p:sp>
      <p:pic>
        <p:nvPicPr>
          <p:cNvPr id="4" name="Picture 3" descr="showslow.emf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305800" y="228600"/>
            <a:ext cx="609600" cy="6105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551</TotalTime>
  <Words>192</Words>
  <Application>Microsoft Office PowerPoint</Application>
  <PresentationFormat>On-screen Show (4:3)</PresentationFormat>
  <Paragraphs>57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Trek</vt:lpstr>
      <vt:lpstr>Keeping Track of Your Performance Using Show Slow</vt:lpstr>
      <vt:lpstr>Why monitoring?</vt:lpstr>
      <vt:lpstr>tools</vt:lpstr>
      <vt:lpstr>How it works</vt:lpstr>
      <vt:lpstr>With custom metrics</vt:lpstr>
      <vt:lpstr>DEMO</vt:lpstr>
      <vt:lpstr>Feedback /questions /Getting involved</vt:lpstr>
    </vt:vector>
  </TitlesOfParts>
  <Company>Turner Broadcasting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Keeping Track of Your Performance Using Show Slow</dc:title>
  <dc:creator>Sergey Chernyshev</dc:creator>
  <cp:lastModifiedBy>Sergey Chernyshev</cp:lastModifiedBy>
  <cp:revision>101</cp:revision>
  <dcterms:created xsi:type="dcterms:W3CDTF">2010-03-11T22:44:41Z</dcterms:created>
  <dcterms:modified xsi:type="dcterms:W3CDTF">2010-03-23T19:17:13Z</dcterms:modified>
</cp:coreProperties>
</file>